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x="24387175" cy="13716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Fira Sans" panose="020B0604020202020204" charset="0"/>
      <p:regular r:id="rId21"/>
      <p:bold r:id="rId22"/>
      <p:italic r:id="rId23"/>
      <p:boldItalic r:id="rId24"/>
    </p:embeddedFont>
    <p:embeddedFont>
      <p:font typeface="Fira Sans Light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9" roundtripDataSignature="AMtx7miNu+0cSdY9f1TK8MSjSCNG0NIY1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37" d="100"/>
          <a:sy n="37" d="100"/>
        </p:scale>
        <p:origin x="35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customschemas.google.com/relationships/presentationmetadata" Target="meta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b797cf3d12_0_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gb797cf3d1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b797cf3d12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b797cf3d12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b797cf3d12_0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gb797cf3d1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b797cf3d12_0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gb797cf3d12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b797cf3d12_0_3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gb797cf3d12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b797cf3d12_0_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gb797cf3d1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b797cf3d12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b797cf3d12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b42c7cc8f4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gb42c7cc8f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fb77dce48_1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/>
              <a:t>Having a Lab environment to allow DFSPs to practically learn is a game changer (as Profesor Ndulu approach suggest “Test and learn”)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/>
              <a:t>A portion of training will happen before the deployment of the Lab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/>
              <a:t>We talk about demand and Supply, 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/>
              <a:t>It’s important to develop local capacity, if we want to have sustainable development</a:t>
            </a:r>
            <a:endParaRPr/>
          </a:p>
        </p:txBody>
      </p:sp>
      <p:sp>
        <p:nvSpPr>
          <p:cNvPr id="131" name="Google Shape;131;gafb77dce48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afb77dce48_0_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Allow for flexibility in business models, which leads to cost reduction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Allowing DFSPs the flexibility in serving their clients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Consumer protection and security being the centre of the solutions offered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AutoNum type="arabicPeriod"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Increase of product offering is something that we are cautiously optimistic about, this might be a challenge for DFSPs 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gafb77dce4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797cf3d12_0_1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/>
              <a:t>Connectivity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/>
              <a:t>Having customers at the center (business operations that are designed to make easy for the end user), better user experience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-US"/>
              <a:t>Technical operations which enforces consumer protection</a:t>
            </a:r>
            <a:endParaRPr/>
          </a:p>
        </p:txBody>
      </p:sp>
      <p:sp>
        <p:nvSpPr>
          <p:cNvPr id="163" name="Google Shape;163;gb797cf3d12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9"/>
          <p:cNvSpPr/>
          <p:nvPr/>
        </p:nvSpPr>
        <p:spPr>
          <a:xfrm>
            <a:off x="861219" y="3595738"/>
            <a:ext cx="25129907" cy="8531688"/>
          </a:xfrm>
          <a:prstGeom prst="roundRect">
            <a:avLst>
              <a:gd name="adj" fmla="val 668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9"/>
          <p:cNvSpPr txBox="1"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subTitle" idx="1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9"/>
          <p:cNvSpPr/>
          <p:nvPr/>
        </p:nvSpPr>
        <p:spPr>
          <a:xfrm>
            <a:off x="14216244" y="1588574"/>
            <a:ext cx="4769554" cy="4769554"/>
          </a:xfrm>
          <a:prstGeom prst="ellipse">
            <a:avLst/>
          </a:prstGeom>
          <a:noFill/>
          <a:ln w="14605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9"/>
          <p:cNvSpPr/>
          <p:nvPr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w="152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9"/>
          <p:cNvSpPr/>
          <p:nvPr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w="152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6" name="Google Shape;86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10"/>
          <p:cNvSpPr/>
          <p:nvPr/>
        </p:nvSpPr>
        <p:spPr>
          <a:xfrm>
            <a:off x="861219" y="3595738"/>
            <a:ext cx="25129907" cy="8531688"/>
          </a:xfrm>
          <a:prstGeom prst="roundRect">
            <a:avLst>
              <a:gd name="adj" fmla="val 6683"/>
            </a:avLst>
          </a:prstGeom>
          <a:solidFill>
            <a:schemeClr val="accent1">
              <a:alpha val="8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10"/>
          <p:cNvSpPr txBox="1"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subTitle" idx="1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29" name="Google Shape;29;p10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10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2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1" name="Google Shape;31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0"/>
          <p:cNvSpPr/>
          <p:nvPr/>
        </p:nvSpPr>
        <p:spPr>
          <a:xfrm>
            <a:off x="14216244" y="1588574"/>
            <a:ext cx="4769554" cy="4769554"/>
          </a:xfrm>
          <a:prstGeom prst="ellipse">
            <a:avLst/>
          </a:prstGeom>
          <a:noFill/>
          <a:ln w="14605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0"/>
          <p:cNvSpPr/>
          <p:nvPr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w="152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10"/>
          <p:cNvSpPr/>
          <p:nvPr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w="1524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1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21033937" cy="5705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body" idx="1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1" name="Google Shape;41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2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21033937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12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7" name="Google Shape;47;p1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3"/>
          <p:cNvSpPr/>
          <p:nvPr/>
        </p:nvSpPr>
        <p:spPr>
          <a:xfrm>
            <a:off x="0" y="564204"/>
            <a:ext cx="24387174" cy="5466945"/>
          </a:xfrm>
          <a:prstGeom prst="rect">
            <a:avLst/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21033937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21033937" cy="5705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21033937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167661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2"/>
          </p:nvPr>
        </p:nvSpPr>
        <p:spPr>
          <a:xfrm>
            <a:off x="1234600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1679795" y="730251"/>
            <a:ext cx="21033937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/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/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2"/>
          </p:nvPr>
        </p:nvSpPr>
        <p:spPr>
          <a:xfrm>
            <a:off x="1679796" y="5010150"/>
            <a:ext cx="10316917" cy="736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body" idx="3"/>
          </p:nvPr>
        </p:nvSpPr>
        <p:spPr>
          <a:xfrm>
            <a:off x="12346007" y="3362326"/>
            <a:ext cx="10367726" cy="1647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 b="1"/>
            </a:lvl1pPr>
            <a:lvl2pPr marL="914400" lvl="1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 b="1"/>
            </a:lvl2pPr>
            <a:lvl3pPr marL="1371600" lvl="2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/>
            </a:lvl3pPr>
            <a:lvl4pPr marL="1828800" lvl="3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4pPr>
            <a:lvl5pPr marL="2286000" lvl="4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5pPr>
            <a:lvl6pPr marL="2743200" lvl="5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6pPr>
            <a:lvl7pPr marL="3200400" lvl="6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7pPr>
            <a:lvl8pPr marL="3657600" lvl="7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8pPr>
            <a:lvl9pPr marL="4114800" lvl="8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 b="1"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4"/>
          </p:nvPr>
        </p:nvSpPr>
        <p:spPr>
          <a:xfrm>
            <a:off x="12346007" y="5010150"/>
            <a:ext cx="10367726" cy="7369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7" name="Google Shape;77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21033937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1676619" y="730251"/>
            <a:ext cx="21033937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  <a:defRPr sz="8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584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sz="5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ftr" idx="11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797cf3d12_0_12"/>
          <p:cNvSpPr txBox="1">
            <a:spLocks noGrp="1"/>
          </p:cNvSpPr>
          <p:nvPr>
            <p:ph type="ctrTitle"/>
          </p:nvPr>
        </p:nvSpPr>
        <p:spPr>
          <a:xfrm>
            <a:off x="1695847" y="4203903"/>
            <a:ext cx="13177500" cy="45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B2F86"/>
              </a:buClr>
              <a:buSzPts val="8640"/>
              <a:buFont typeface="Arial"/>
              <a:buNone/>
            </a:pPr>
            <a:r>
              <a:rPr lang="en-US" sz="8640"/>
              <a:t>Onboarding of MFIs &amp; SACCOs to the Tanzania Instant Payments System (TIPS)</a:t>
            </a:r>
            <a:endParaRPr sz="10800"/>
          </a:p>
        </p:txBody>
      </p:sp>
      <p:sp>
        <p:nvSpPr>
          <p:cNvPr id="92" name="Google Shape;92;gb797cf3d12_0_12"/>
          <p:cNvSpPr txBox="1">
            <a:spLocks noGrp="1"/>
          </p:cNvSpPr>
          <p:nvPr>
            <p:ph type="subTitle" idx="1"/>
          </p:nvPr>
        </p:nvSpPr>
        <p:spPr>
          <a:xfrm>
            <a:off x="1695847" y="9308787"/>
            <a:ext cx="14344200" cy="23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/>
              <a:t>UNCDF &amp; ModusBox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/>
              <a:t>Jan 26, 2021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endParaRPr/>
          </a:p>
        </p:txBody>
      </p:sp>
      <p:sp>
        <p:nvSpPr>
          <p:cNvPr id="93" name="Google Shape;93;gb797cf3d12_0_12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b797cf3d12_0_42"/>
          <p:cNvSpPr txBox="1">
            <a:spLocks noGrp="1"/>
          </p:cNvSpPr>
          <p:nvPr>
            <p:ph type="title"/>
          </p:nvPr>
        </p:nvSpPr>
        <p:spPr>
          <a:xfrm>
            <a:off x="1660767" y="2886002"/>
            <a:ext cx="21052800" cy="1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/>
              <a:t>Expected Outcomes</a:t>
            </a:r>
            <a:endParaRPr/>
          </a:p>
        </p:txBody>
      </p:sp>
      <p:sp>
        <p:nvSpPr>
          <p:cNvPr id="176" name="Google Shape;176;gb797cf3d12_0_42"/>
          <p:cNvSpPr txBox="1">
            <a:spLocks noGrp="1"/>
          </p:cNvSpPr>
          <p:nvPr>
            <p:ph type="body" idx="1"/>
          </p:nvPr>
        </p:nvSpPr>
        <p:spPr>
          <a:xfrm>
            <a:off x="1663918" y="5060951"/>
            <a:ext cx="21046500" cy="71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971550" lvl="0" indent="-685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Noto Sans Symbols"/>
              <a:buAutoNum type="arabicPeriod"/>
            </a:pPr>
            <a:r>
              <a:rPr lang="en-US"/>
              <a:t>Inclusive financial sector (digital, efficient)</a:t>
            </a:r>
            <a:endParaRPr/>
          </a:p>
          <a:p>
            <a:pPr marL="971550" lvl="0" indent="-6858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Noto Sans Symbols"/>
              <a:buAutoNum type="arabicPeriod"/>
            </a:pPr>
            <a:r>
              <a:rPr lang="en-US"/>
              <a:t>MFIs &amp; SACCOs become educated advocates</a:t>
            </a:r>
            <a:endParaRPr/>
          </a:p>
          <a:p>
            <a:pPr marL="971550" lvl="0" indent="-6858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Noto Sans Symbols"/>
              <a:buAutoNum type="arabicPeriod"/>
            </a:pPr>
            <a:r>
              <a:rPr lang="en-US"/>
              <a:t>MFIs &amp; SACCOs use TIPS to expand digital product range &amp; client base</a:t>
            </a:r>
            <a:endParaRPr/>
          </a:p>
          <a:p>
            <a:pPr marL="971550" lvl="0" indent="-6858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Noto Sans Symbols"/>
              <a:buAutoNum type="arabicPeriod"/>
            </a:pPr>
            <a:r>
              <a:rPr lang="en-US"/>
              <a:t>Clients – women &amp; rural – have access to low-cost, appropriate, local DFS </a:t>
            </a:r>
            <a:endParaRPr/>
          </a:p>
          <a:p>
            <a:pPr marL="971550" lvl="0" indent="-6858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Noto Sans Symbols"/>
              <a:buAutoNum type="arabicPeriod"/>
            </a:pPr>
            <a:r>
              <a:rPr lang="en-US"/>
              <a:t>Gov’t engages with DFSPs to create a more enabling environment</a:t>
            </a:r>
            <a:endParaRPr/>
          </a:p>
          <a:p>
            <a:pPr marL="971550" lvl="0" indent="-6858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Noto Sans Symbols"/>
              <a:buAutoNum type="arabicPeriod"/>
            </a:pPr>
            <a:r>
              <a:rPr lang="en-US"/>
              <a:t>Roadmap and methodology developed to provide an example for other countries</a:t>
            </a:r>
            <a:endParaRPr/>
          </a:p>
          <a:p>
            <a:pPr marL="685800" lvl="0" indent="-3810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Noto Sans Symbols"/>
              <a:buNone/>
            </a:pPr>
            <a:endParaRPr/>
          </a:p>
          <a:p>
            <a:pPr marL="685800" lvl="0" indent="-3810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Noto Sans Symbols"/>
              <a:buNone/>
            </a:pPr>
            <a:endParaRPr b="1"/>
          </a:p>
          <a:p>
            <a:pPr marL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</a:pPr>
            <a:endParaRPr/>
          </a:p>
        </p:txBody>
      </p:sp>
      <p:sp>
        <p:nvSpPr>
          <p:cNvPr id="177" name="Google Shape;177;gb797cf3d12_0_42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b797cf3d12_0_6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83" name="Google Shape;183;gb797cf3d12_0_6"/>
          <p:cNvSpPr txBox="1">
            <a:spLocks noGrp="1"/>
          </p:cNvSpPr>
          <p:nvPr>
            <p:ph type="title"/>
          </p:nvPr>
        </p:nvSpPr>
        <p:spPr>
          <a:xfrm>
            <a:off x="7200383" y="6037200"/>
            <a:ext cx="9986400" cy="1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/>
              <a:t>Asante sana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b797cf3d12_0_18"/>
          <p:cNvSpPr txBox="1">
            <a:spLocks noGrp="1"/>
          </p:cNvSpPr>
          <p:nvPr>
            <p:ph type="title"/>
          </p:nvPr>
        </p:nvSpPr>
        <p:spPr>
          <a:xfrm>
            <a:off x="1663917" y="3419477"/>
            <a:ext cx="21062700" cy="17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99" name="Google Shape;99;gb797cf3d12_0_18"/>
          <p:cNvSpPr txBox="1">
            <a:spLocks noGrp="1"/>
          </p:cNvSpPr>
          <p:nvPr>
            <p:ph type="body" idx="1"/>
          </p:nvPr>
        </p:nvSpPr>
        <p:spPr>
          <a:xfrm>
            <a:off x="1405091" y="6015909"/>
            <a:ext cx="21062700" cy="63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304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Arial"/>
              <a:buChar char="•"/>
            </a:pPr>
            <a:r>
              <a:rPr lang="en-US"/>
              <a:t>Project overview  (UNCDF)</a:t>
            </a:r>
            <a:endParaRPr/>
          </a:p>
          <a:p>
            <a:pPr marL="28575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Arial"/>
              <a:buNone/>
            </a:pPr>
            <a:endParaRPr/>
          </a:p>
          <a:p>
            <a:pPr marL="285750" lvl="0" indent="-3048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Arial"/>
              <a:buChar char="•"/>
            </a:pPr>
            <a:r>
              <a:rPr lang="en-US"/>
              <a:t>Insights on Capacity Building Activities (ModusBox)</a:t>
            </a:r>
            <a:endParaRPr/>
          </a:p>
          <a:p>
            <a:pPr marL="28575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Arial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endParaRPr/>
          </a:p>
          <a:p>
            <a:pPr marL="28575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Arial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</a:pPr>
            <a:endParaRPr/>
          </a:p>
        </p:txBody>
      </p:sp>
      <p:sp>
        <p:nvSpPr>
          <p:cNvPr id="100" name="Google Shape;100;gb797cf3d12_0_18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b797cf3d12_0_30"/>
          <p:cNvSpPr txBox="1">
            <a:spLocks noGrp="1"/>
          </p:cNvSpPr>
          <p:nvPr>
            <p:ph type="title"/>
          </p:nvPr>
        </p:nvSpPr>
        <p:spPr>
          <a:xfrm>
            <a:off x="1663917" y="2962277"/>
            <a:ext cx="21062700" cy="14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/>
              <a:t>The Tanzanian Context</a:t>
            </a:r>
            <a:endParaRPr/>
          </a:p>
        </p:txBody>
      </p:sp>
      <p:sp>
        <p:nvSpPr>
          <p:cNvPr id="106" name="Google Shape;106;gb797cf3d12_0_30"/>
          <p:cNvSpPr txBox="1">
            <a:spLocks noGrp="1"/>
          </p:cNvSpPr>
          <p:nvPr>
            <p:ph type="body" idx="1"/>
          </p:nvPr>
        </p:nvSpPr>
        <p:spPr>
          <a:xfrm>
            <a:off x="1663925" y="5038250"/>
            <a:ext cx="21062700" cy="75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028700" lvl="0" indent="-73914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440"/>
              <a:buFont typeface="Arial"/>
              <a:buAutoNum type="arabicPeriod"/>
            </a:pPr>
            <a:r>
              <a:rPr lang="en-US" sz="4440"/>
              <a:t>The financial sector has seen a boon in the last decade due to high mobile phone penetration and interoperability between MNOs. </a:t>
            </a:r>
            <a:endParaRPr/>
          </a:p>
          <a:p>
            <a:pPr marL="1028700" lvl="0" indent="-739140" algn="l" rtl="0">
              <a:lnSpc>
                <a:spcPct val="8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440"/>
              <a:buFont typeface="Arial"/>
              <a:buAutoNum type="arabicPeriod"/>
            </a:pPr>
            <a:r>
              <a:rPr lang="en-US" sz="4440"/>
              <a:t>However formal financial inclusion rates are still quite low with an only an estimated 16.7% of the population accessing formal banking services. </a:t>
            </a:r>
            <a:endParaRPr/>
          </a:p>
          <a:p>
            <a:pPr marL="1028700" lvl="0" indent="-739140" algn="l" rtl="0">
              <a:lnSpc>
                <a:spcPct val="8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440"/>
              <a:buFont typeface="Arial"/>
              <a:buAutoNum type="arabicPeriod"/>
            </a:pPr>
            <a:r>
              <a:rPr lang="en-US" sz="4440"/>
              <a:t>The banking sector has witnessed medium growth with the number of commercial banks currently standing at 39. </a:t>
            </a:r>
            <a:endParaRPr/>
          </a:p>
          <a:p>
            <a:pPr marL="1028700" lvl="0" indent="-739140" algn="l" rtl="0">
              <a:lnSpc>
                <a:spcPct val="8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440"/>
              <a:buFont typeface="Arial"/>
              <a:buAutoNum type="arabicPeriod"/>
            </a:pPr>
            <a:r>
              <a:rPr lang="en-US" sz="4440"/>
              <a:t>The bulk of the population is served by MFIs and SACCOs (over 3,000 SACCOs in TZ, with a client base of approximately  2 million customers). These FSPs are critical partners to deepen financial inclusion. </a:t>
            </a:r>
            <a:endParaRPr/>
          </a:p>
          <a:p>
            <a:pPr marL="1028700" lvl="0" indent="-739140" algn="l" rtl="0">
              <a:lnSpc>
                <a:spcPct val="8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440"/>
              <a:buFont typeface="Arial"/>
              <a:buAutoNum type="arabicPeriod"/>
            </a:pPr>
            <a:r>
              <a:rPr lang="en-US" sz="4440"/>
              <a:t>The project will build on Phase 1 of TIPS which was founded based on Level 1 principles </a:t>
            </a:r>
            <a:endParaRPr/>
          </a:p>
          <a:p>
            <a:pPr marL="0" lvl="0" indent="0" algn="l" rtl="0">
              <a:lnSpc>
                <a:spcPct val="8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440"/>
              <a:buNone/>
            </a:pPr>
            <a:endParaRPr sz="4440"/>
          </a:p>
        </p:txBody>
      </p:sp>
      <p:sp>
        <p:nvSpPr>
          <p:cNvPr id="107" name="Google Shape;107;gb797cf3d12_0_30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b797cf3d12_0_24"/>
          <p:cNvSpPr txBox="1">
            <a:spLocks noGrp="1"/>
          </p:cNvSpPr>
          <p:nvPr>
            <p:ph type="ctrTitle"/>
          </p:nvPr>
        </p:nvSpPr>
        <p:spPr>
          <a:xfrm>
            <a:off x="1849978" y="2453409"/>
            <a:ext cx="14036100" cy="44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/>
              <a:t>Project Objectives:</a:t>
            </a:r>
            <a:br>
              <a:rPr lang="en-US"/>
            </a:br>
            <a:endParaRPr/>
          </a:p>
        </p:txBody>
      </p:sp>
      <p:sp>
        <p:nvSpPr>
          <p:cNvPr id="113" name="Google Shape;113;gb797cf3d12_0_24"/>
          <p:cNvSpPr txBox="1">
            <a:spLocks noGrp="1"/>
          </p:cNvSpPr>
          <p:nvPr>
            <p:ph type="subTitle" idx="1"/>
          </p:nvPr>
        </p:nvSpPr>
        <p:spPr>
          <a:xfrm>
            <a:off x="2786750" y="5182050"/>
            <a:ext cx="17068800" cy="62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71500" lvl="0" indent="-558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AutoNum type="romanLcParenBoth"/>
            </a:pPr>
            <a:r>
              <a:rPr lang="en-US" sz="3400"/>
              <a:t>Promote an inclusive financial sector by building the technical, technological and business capacity of 21 MFIs/SACCOs to onboard to TIPS </a:t>
            </a:r>
            <a:endParaRPr sz="4600"/>
          </a:p>
          <a:p>
            <a:pPr marL="571500" lvl="0" indent="-5588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AutoNum type="romanLcParenBoth"/>
            </a:pPr>
            <a:r>
              <a:rPr lang="en-US" sz="3400"/>
              <a:t> At least one payment service provider has the skills and knowledge to support MFIs and SACCOs with integration to TIPS</a:t>
            </a:r>
            <a:endParaRPr sz="4600"/>
          </a:p>
          <a:p>
            <a:pPr marL="571500" lvl="0" indent="-5588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AutoNum type="romanLcParenBoth"/>
            </a:pPr>
            <a:r>
              <a:rPr lang="en-US" sz="3400"/>
              <a:t> Industry guidelines are developed for DFSPs to easily understand and apply integration requirements</a:t>
            </a:r>
            <a:endParaRPr sz="4600"/>
          </a:p>
          <a:p>
            <a:pPr marL="571500" lvl="0" indent="-5588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AutoNum type="romanLcParenBoth"/>
            </a:pPr>
            <a:r>
              <a:rPr lang="en-US" sz="3400"/>
              <a:t> MFI/SACCO associations are aware of industry requirements and have the capacity to advocate on behalf of its members</a:t>
            </a:r>
            <a:endParaRPr sz="4600"/>
          </a:p>
          <a:p>
            <a:pPr marL="571500" lvl="0" indent="-5588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Arial"/>
              <a:buAutoNum type="romanLcParenBoth"/>
            </a:pPr>
            <a:r>
              <a:rPr lang="en-US" sz="3400"/>
              <a:t> The government is aware of policies and regulations that may impede DFSPs from integrating, as well as  recommendations for a more enabling environment</a:t>
            </a:r>
            <a:endParaRPr sz="3400"/>
          </a:p>
        </p:txBody>
      </p:sp>
      <p:sp>
        <p:nvSpPr>
          <p:cNvPr id="114" name="Google Shape;114;gb797cf3d12_0_24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b797cf3d12_0_36"/>
          <p:cNvSpPr txBox="1">
            <a:spLocks noGrp="1"/>
          </p:cNvSpPr>
          <p:nvPr>
            <p:ph type="title"/>
          </p:nvPr>
        </p:nvSpPr>
        <p:spPr>
          <a:xfrm>
            <a:off x="1676625" y="2558148"/>
            <a:ext cx="21033900" cy="16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/>
              <a:t>The Approach</a:t>
            </a:r>
            <a:r>
              <a:rPr lang="en-US"/>
              <a:t> </a:t>
            </a:r>
            <a:endParaRPr/>
          </a:p>
        </p:txBody>
      </p:sp>
      <p:sp>
        <p:nvSpPr>
          <p:cNvPr id="120" name="Google Shape;120;gb797cf3d12_0_36"/>
          <p:cNvSpPr txBox="1">
            <a:spLocks noGrp="1"/>
          </p:cNvSpPr>
          <p:nvPr>
            <p:ph type="body" idx="1"/>
          </p:nvPr>
        </p:nvSpPr>
        <p:spPr>
          <a:xfrm>
            <a:off x="2714748" y="4436560"/>
            <a:ext cx="21033900" cy="78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685800" lvl="0" indent="-68580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4080"/>
              <a:buFont typeface="Noto Sans Symbols"/>
              <a:buAutoNum type="arabicPeriod"/>
            </a:pPr>
            <a:r>
              <a:rPr lang="en-US" sz="4080" b="1"/>
              <a:t>Capacity building of 21 MFIs/SACCOs on Level 1 principles, technical and technological readiness for TIPS. These will include:</a:t>
            </a:r>
            <a:endParaRPr sz="4080" b="1"/>
          </a:p>
          <a:p>
            <a:pPr marL="0" lvl="0" indent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80" b="1"/>
          </a:p>
          <a:p>
            <a:pPr marL="1600200" marR="0" lvl="1" indent="-2159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3400"/>
              <a:buFont typeface="Noto Sans Symbols"/>
              <a:buAutoNum type="alphaLcPeriod"/>
            </a:pPr>
            <a:r>
              <a:rPr lang="en-US" sz="3400"/>
              <a:t>Capacity assessment, training and onboarding of local system integrator/s &amp; DFSPs </a:t>
            </a:r>
            <a:endParaRPr sz="3400"/>
          </a:p>
          <a:p>
            <a:pPr marL="1600200" marR="0" lvl="1" indent="-2159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3400"/>
              <a:buFont typeface="Noto Sans Symbols"/>
              <a:buAutoNum type="alphaLcPeriod"/>
            </a:pPr>
            <a:r>
              <a:rPr lang="en-US" sz="3400"/>
              <a:t>Deployment of a lab environment to simulate real-time payments </a:t>
            </a:r>
            <a:endParaRPr sz="3400"/>
          </a:p>
          <a:p>
            <a:pPr marL="685800" lvl="0" indent="-426719" algn="l" rtl="0">
              <a:lnSpc>
                <a:spcPct val="7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080"/>
              <a:buNone/>
            </a:pPr>
            <a:endParaRPr sz="4080"/>
          </a:p>
          <a:p>
            <a:pPr marL="685800" lvl="0" indent="-685800" algn="l" rtl="0">
              <a:lnSpc>
                <a:spcPct val="7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080"/>
              <a:buFont typeface="Noto Sans Symbols"/>
              <a:buAutoNum type="arabicPeriod"/>
            </a:pPr>
            <a:r>
              <a:rPr lang="en-US" sz="4080" b="1"/>
              <a:t>Strengthening local capacity of MFI/SACCO anchor/umbrella associations to:</a:t>
            </a:r>
            <a:endParaRPr sz="4080" b="1"/>
          </a:p>
          <a:p>
            <a:pPr marL="0" lvl="0" indent="0" algn="l" rtl="0">
              <a:lnSpc>
                <a:spcPct val="70000"/>
              </a:lnSpc>
              <a:spcBef>
                <a:spcPts val="2000"/>
              </a:spcBef>
              <a:spcAft>
                <a:spcPts val="0"/>
              </a:spcAft>
              <a:buNone/>
            </a:pPr>
            <a:endParaRPr sz="4080" b="1"/>
          </a:p>
          <a:p>
            <a:pPr marL="1600200" lvl="1" indent="-2159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400"/>
              <a:buFont typeface="Noto Sans Symbols"/>
              <a:buAutoNum type="alphaLcPeriod"/>
            </a:pPr>
            <a:r>
              <a:rPr lang="en-US" sz="3400"/>
              <a:t> Create an industry playbook </a:t>
            </a:r>
            <a:endParaRPr sz="3400"/>
          </a:p>
          <a:p>
            <a:pPr marL="1600200" lvl="1" indent="-2159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400"/>
              <a:buFont typeface="Noto Sans Symbols"/>
              <a:buAutoNum type="alphaLcPeriod"/>
            </a:pPr>
            <a:r>
              <a:rPr lang="en-US" sz="3400"/>
              <a:t> Support non-participating MFIs/SACCOs to prepare for integration</a:t>
            </a:r>
            <a:endParaRPr sz="3400"/>
          </a:p>
          <a:p>
            <a:pPr marL="1600200" lvl="1" indent="-2159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400"/>
              <a:buFont typeface="Noto Sans Symbols"/>
              <a:buAutoNum type="alphaLcPeriod"/>
            </a:pPr>
            <a:r>
              <a:rPr lang="en-US" sz="3400"/>
              <a:t> Advocate for smaller DFSP inclusion in the national interoperable payments system agenda </a:t>
            </a:r>
            <a:endParaRPr sz="3400"/>
          </a:p>
          <a:p>
            <a:pPr marL="1600200" lvl="1" indent="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400"/>
              <a:buFont typeface="Noto Sans Symbols"/>
              <a:buNone/>
            </a:pPr>
            <a:endParaRPr sz="3400" b="1"/>
          </a:p>
          <a:p>
            <a:pPr marL="685800" lvl="0" indent="-685800" algn="l" rtl="0">
              <a:lnSpc>
                <a:spcPct val="7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080"/>
              <a:buFont typeface="Noto Sans Symbols"/>
              <a:buAutoNum type="arabicPeriod"/>
            </a:pPr>
            <a:r>
              <a:rPr lang="en-US" sz="4080" b="1"/>
              <a:t>Advocacy </a:t>
            </a:r>
            <a:endParaRPr/>
          </a:p>
          <a:p>
            <a:pPr marL="1600200" marR="0" lvl="1" indent="-2159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3400"/>
              <a:buFont typeface="Noto Sans Symbols"/>
              <a:buAutoNum type="alphaLcPeriod"/>
            </a:pPr>
            <a:r>
              <a:rPr lang="en-US" sz="3400"/>
              <a:t>Analysis of policy and regulation gaps limiting onboarding of DFSPs  </a:t>
            </a:r>
            <a:endParaRPr sz="3400"/>
          </a:p>
          <a:p>
            <a:pPr marL="1600200" marR="0" lvl="1" indent="-215900" algn="l" rtl="0">
              <a:lnSpc>
                <a:spcPct val="70000"/>
              </a:lnSpc>
              <a:spcBef>
                <a:spcPts val="1000"/>
              </a:spcBef>
              <a:spcAft>
                <a:spcPts val="0"/>
              </a:spcAft>
              <a:buSzPts val="3400"/>
              <a:buFont typeface="Noto Sans Symbols"/>
              <a:buAutoNum type="alphaLcPeriod"/>
            </a:pPr>
            <a:r>
              <a:rPr lang="en-US" sz="3400"/>
              <a:t>Advocate for enabling policy</a:t>
            </a:r>
            <a:endParaRPr sz="3400"/>
          </a:p>
          <a:p>
            <a:pPr marL="0" lvl="0" indent="0" algn="l" rtl="0">
              <a:lnSpc>
                <a:spcPct val="7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3400"/>
              <a:buNone/>
            </a:pPr>
            <a:r>
              <a:rPr lang="en-US" sz="3400"/>
              <a:t>                      </a:t>
            </a:r>
            <a:endParaRPr sz="3400"/>
          </a:p>
          <a:p>
            <a:pPr marL="685800" lvl="0" indent="-426719" algn="l" rtl="0">
              <a:lnSpc>
                <a:spcPct val="7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080"/>
              <a:buFont typeface="Arial"/>
              <a:buNone/>
            </a:pPr>
            <a:endParaRPr sz="4080"/>
          </a:p>
          <a:p>
            <a:pPr marL="685800" lvl="0" indent="-426719" algn="l" rtl="0">
              <a:lnSpc>
                <a:spcPct val="7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080"/>
              <a:buFont typeface="Arial"/>
              <a:buNone/>
            </a:pPr>
            <a:endParaRPr sz="4080"/>
          </a:p>
          <a:p>
            <a:pPr marL="685800" lvl="0" indent="-426719" algn="l" rtl="0">
              <a:lnSpc>
                <a:spcPct val="7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080"/>
              <a:buFont typeface="Arial"/>
              <a:buNone/>
            </a:pPr>
            <a:endParaRPr sz="4080"/>
          </a:p>
        </p:txBody>
      </p:sp>
      <p:sp>
        <p:nvSpPr>
          <p:cNvPr id="121" name="Google Shape;121;gb797cf3d12_0_36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b42c7cc8f4_0_0"/>
          <p:cNvSpPr txBox="1">
            <a:spLocks noGrp="1"/>
          </p:cNvSpPr>
          <p:nvPr>
            <p:ph type="ctrTitle"/>
          </p:nvPr>
        </p:nvSpPr>
        <p:spPr>
          <a:xfrm>
            <a:off x="1849975" y="3744675"/>
            <a:ext cx="17504700" cy="13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 sz="10100"/>
              <a:t>How do we make it happen:</a:t>
            </a:r>
            <a:endParaRPr sz="10100"/>
          </a:p>
        </p:txBody>
      </p:sp>
      <p:sp>
        <p:nvSpPr>
          <p:cNvPr id="127" name="Google Shape;127;gb42c7cc8f4_0_0"/>
          <p:cNvSpPr txBox="1">
            <a:spLocks noGrp="1"/>
          </p:cNvSpPr>
          <p:nvPr>
            <p:ph type="subTitle" idx="1"/>
          </p:nvPr>
        </p:nvSpPr>
        <p:spPr>
          <a:xfrm>
            <a:off x="2786750" y="6020250"/>
            <a:ext cx="17068800" cy="30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085850" marR="0" lvl="0" indent="-889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AutoNum type="romanLcParenBoth"/>
            </a:pPr>
            <a:r>
              <a:rPr lang="en-US" sz="5000"/>
              <a:t>Insights on Capacity Building</a:t>
            </a:r>
            <a:endParaRPr sz="5000"/>
          </a:p>
          <a:p>
            <a:pPr marL="1085850" marR="0" lvl="0" indent="-889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AutoNum type="romanLcParenBoth"/>
            </a:pPr>
            <a:r>
              <a:rPr lang="en-US" sz="5000"/>
              <a:t>Objectives of Capacity Building activities</a:t>
            </a:r>
            <a:endParaRPr sz="5000"/>
          </a:p>
          <a:p>
            <a:pPr marL="1085850" marR="0" lvl="0" indent="-889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000"/>
              <a:buAutoNum type="romanLcParenBoth"/>
            </a:pPr>
            <a:r>
              <a:rPr lang="en-US" sz="5000"/>
              <a:t>Jobs to be done when connecting to a payment system</a:t>
            </a:r>
            <a:endParaRPr sz="5000"/>
          </a:p>
        </p:txBody>
      </p:sp>
      <p:sp>
        <p:nvSpPr>
          <p:cNvPr id="128" name="Google Shape;128;gb42c7cc8f4_0_0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fb77dce48_1_19"/>
          <p:cNvSpPr txBox="1">
            <a:spLocks noGrp="1"/>
          </p:cNvSpPr>
          <p:nvPr>
            <p:ph type="title"/>
          </p:nvPr>
        </p:nvSpPr>
        <p:spPr>
          <a:xfrm>
            <a:off x="1663917" y="3038477"/>
            <a:ext cx="21052800" cy="1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9600"/>
              <a:t>Insights on Capacity Building</a:t>
            </a:r>
            <a:endParaRPr/>
          </a:p>
        </p:txBody>
      </p:sp>
      <p:sp>
        <p:nvSpPr>
          <p:cNvPr id="134" name="Google Shape;134;gafb77dce48_1_19"/>
          <p:cNvSpPr txBox="1">
            <a:spLocks noGrp="1"/>
          </p:cNvSpPr>
          <p:nvPr>
            <p:ph type="body" idx="1"/>
          </p:nvPr>
        </p:nvSpPr>
        <p:spPr>
          <a:xfrm>
            <a:off x="1671650" y="4731100"/>
            <a:ext cx="20586000" cy="1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4200"/>
              <a:t>We have designed the capacity building activities with a specific focus to build capacity to local System integrators, allowing them to continue with their role of enabling DFSP’s to connect with each other:</a:t>
            </a:r>
            <a:endParaRPr sz="4200"/>
          </a:p>
        </p:txBody>
      </p:sp>
      <p:sp>
        <p:nvSpPr>
          <p:cNvPr id="135" name="Google Shape;135;gafb77dce48_1_19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36" name="Google Shape;136;gafb77dce48_1_19"/>
          <p:cNvSpPr/>
          <p:nvPr/>
        </p:nvSpPr>
        <p:spPr>
          <a:xfrm>
            <a:off x="1781700" y="7312750"/>
            <a:ext cx="20586000" cy="599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Deploy Lab environment for Fake money on fake rails</a:t>
            </a:r>
            <a:endParaRPr sz="5100">
              <a:solidFill>
                <a:srgbClr val="666666"/>
              </a:solidFill>
              <a:highlight>
                <a:schemeClr val="lt1"/>
              </a:highlight>
            </a:endParaRPr>
          </a:p>
        </p:txBody>
      </p:sp>
      <p:sp>
        <p:nvSpPr>
          <p:cNvPr id="137" name="Google Shape;137;gafb77dce48_1_19"/>
          <p:cNvSpPr/>
          <p:nvPr/>
        </p:nvSpPr>
        <p:spPr>
          <a:xfrm>
            <a:off x="1781700" y="8043750"/>
            <a:ext cx="20586000" cy="88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Train both System integrators and DFSP’s on the technical and business processes of the Hub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38" name="Google Shape;138;gafb77dce48_1_19"/>
          <p:cNvSpPr/>
          <p:nvPr/>
        </p:nvSpPr>
        <p:spPr>
          <a:xfrm>
            <a:off x="1781700" y="9096425"/>
            <a:ext cx="20586000" cy="88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Building the capacity for local system integrators in order for them to support MFI onboarding to TIPS (once it’s operational).</a:t>
            </a:r>
            <a:endParaRPr sz="3000">
              <a:solidFill>
                <a:schemeClr val="dk1"/>
              </a:solidFill>
            </a:endParaRPr>
          </a:p>
        </p:txBody>
      </p:sp>
      <p:sp>
        <p:nvSpPr>
          <p:cNvPr id="139" name="Google Shape;139;gafb77dce48_1_19"/>
          <p:cNvSpPr/>
          <p:nvPr/>
        </p:nvSpPr>
        <p:spPr>
          <a:xfrm>
            <a:off x="1781700" y="10140125"/>
            <a:ext cx="20586000" cy="880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Capacity building will focus on increasing the SIs understanding and awareness of; Mojaloop, Level 1 Principles.</a:t>
            </a:r>
            <a:endParaRPr sz="3700"/>
          </a:p>
        </p:txBody>
      </p:sp>
      <p:sp>
        <p:nvSpPr>
          <p:cNvPr id="140" name="Google Shape;140;gafb77dce48_1_19"/>
          <p:cNvSpPr/>
          <p:nvPr/>
        </p:nvSpPr>
        <p:spPr>
          <a:xfrm>
            <a:off x="1781700" y="11209025"/>
            <a:ext cx="20586000" cy="1282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Our training will use the Mojaloop Training Program and other resources, which was curated to accelerate learning for operators and participants to securely scale the adoption and use of Mojaloop.</a:t>
            </a:r>
            <a:endParaRPr sz="3500"/>
          </a:p>
        </p:txBody>
      </p:sp>
      <p:sp>
        <p:nvSpPr>
          <p:cNvPr id="141" name="Google Shape;141;gafb77dce48_1_19"/>
          <p:cNvSpPr/>
          <p:nvPr/>
        </p:nvSpPr>
        <p:spPr>
          <a:xfrm>
            <a:off x="1358625" y="7060100"/>
            <a:ext cx="579300" cy="555600"/>
          </a:xfrm>
          <a:prstGeom prst="ellipse">
            <a:avLst/>
          </a:prstGeom>
          <a:solidFill>
            <a:srgbClr val="B7B7B7"/>
          </a:solidFill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1</a:t>
            </a:r>
            <a:endParaRPr sz="2300"/>
          </a:p>
        </p:txBody>
      </p:sp>
      <p:sp>
        <p:nvSpPr>
          <p:cNvPr id="142" name="Google Shape;142;gafb77dce48_1_19"/>
          <p:cNvSpPr/>
          <p:nvPr/>
        </p:nvSpPr>
        <p:spPr>
          <a:xfrm>
            <a:off x="1358625" y="7897013"/>
            <a:ext cx="579300" cy="555600"/>
          </a:xfrm>
          <a:prstGeom prst="ellipse">
            <a:avLst/>
          </a:prstGeom>
          <a:solidFill>
            <a:srgbClr val="B7B7B7"/>
          </a:solidFill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2</a:t>
            </a:r>
            <a:endParaRPr sz="2300"/>
          </a:p>
        </p:txBody>
      </p:sp>
      <p:sp>
        <p:nvSpPr>
          <p:cNvPr id="143" name="Google Shape;143;gafb77dce48_1_19"/>
          <p:cNvSpPr/>
          <p:nvPr/>
        </p:nvSpPr>
        <p:spPr>
          <a:xfrm>
            <a:off x="1358625" y="8851900"/>
            <a:ext cx="579300" cy="555600"/>
          </a:xfrm>
          <a:prstGeom prst="ellipse">
            <a:avLst/>
          </a:prstGeom>
          <a:solidFill>
            <a:srgbClr val="B7B7B7"/>
          </a:solidFill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3</a:t>
            </a:r>
            <a:endParaRPr sz="2300"/>
          </a:p>
        </p:txBody>
      </p:sp>
      <p:sp>
        <p:nvSpPr>
          <p:cNvPr id="144" name="Google Shape;144;gafb77dce48_1_19"/>
          <p:cNvSpPr/>
          <p:nvPr/>
        </p:nvSpPr>
        <p:spPr>
          <a:xfrm>
            <a:off x="1358625" y="9976925"/>
            <a:ext cx="579300" cy="555600"/>
          </a:xfrm>
          <a:prstGeom prst="ellipse">
            <a:avLst/>
          </a:prstGeom>
          <a:solidFill>
            <a:srgbClr val="B7B7B7"/>
          </a:solidFill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4</a:t>
            </a:r>
            <a:endParaRPr sz="2300"/>
          </a:p>
        </p:txBody>
      </p:sp>
      <p:sp>
        <p:nvSpPr>
          <p:cNvPr id="145" name="Google Shape;145;gafb77dce48_1_19"/>
          <p:cNvSpPr/>
          <p:nvPr/>
        </p:nvSpPr>
        <p:spPr>
          <a:xfrm>
            <a:off x="1434825" y="11031425"/>
            <a:ext cx="579300" cy="555600"/>
          </a:xfrm>
          <a:prstGeom prst="ellipse">
            <a:avLst/>
          </a:prstGeom>
          <a:solidFill>
            <a:srgbClr val="B7B7B7"/>
          </a:solidFill>
          <a:ln w="9525" cap="flat" cmpd="sng">
            <a:solidFill>
              <a:srgbClr val="FFFF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/>
              <a:t>5</a:t>
            </a:r>
            <a:endParaRPr sz="23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fb77dce48_0_1"/>
          <p:cNvSpPr txBox="1">
            <a:spLocks noGrp="1"/>
          </p:cNvSpPr>
          <p:nvPr>
            <p:ph type="title"/>
          </p:nvPr>
        </p:nvSpPr>
        <p:spPr>
          <a:xfrm>
            <a:off x="1663917" y="2505077"/>
            <a:ext cx="21052800" cy="1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8300"/>
              <a:t>Objectives of Capacity Building activities </a:t>
            </a:r>
            <a:endParaRPr sz="10700"/>
          </a:p>
        </p:txBody>
      </p:sp>
      <p:sp>
        <p:nvSpPr>
          <p:cNvPr id="151" name="Google Shape;151;gafb77dce48_0_1"/>
          <p:cNvSpPr txBox="1">
            <a:spLocks noGrp="1"/>
          </p:cNvSpPr>
          <p:nvPr>
            <p:ph type="body" idx="1"/>
          </p:nvPr>
        </p:nvSpPr>
        <p:spPr>
          <a:xfrm>
            <a:off x="1776675" y="4603875"/>
            <a:ext cx="20591400" cy="1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r>
              <a:rPr lang="en-US"/>
              <a:t>Through this project, We aim to support and enable the transformation of the MFI industry in Tanzania</a:t>
            </a:r>
            <a:endParaRPr/>
          </a:p>
          <a:p>
            <a:pPr marL="457200" lvl="0" indent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afb77dce48_0_1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53" name="Google Shape;153;gafb77dce48_0_1"/>
          <p:cNvSpPr txBox="1"/>
          <p:nvPr/>
        </p:nvSpPr>
        <p:spPr>
          <a:xfrm>
            <a:off x="3245700" y="6748288"/>
            <a:ext cx="18973500" cy="11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3000" b="1">
                <a:solidFill>
                  <a:srgbClr val="888888"/>
                </a:solidFill>
              </a:rPr>
              <a:t>Decrease Cost; Inclusion in the national real time payment system will result in reduced operational costs for MFIs which will enable them to better serve their clients. </a:t>
            </a:r>
            <a:endParaRPr sz="3000" b="1">
              <a:solidFill>
                <a:srgbClr val="888888"/>
              </a:solidFill>
            </a:endParaRPr>
          </a:p>
        </p:txBody>
      </p:sp>
      <p:pic>
        <p:nvPicPr>
          <p:cNvPr id="154" name="Google Shape;154;gafb77dce48_0_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35300" y="6803651"/>
            <a:ext cx="960575" cy="96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gafb77dce48_0_1"/>
          <p:cNvSpPr txBox="1"/>
          <p:nvPr/>
        </p:nvSpPr>
        <p:spPr>
          <a:xfrm>
            <a:off x="3303163" y="11298975"/>
            <a:ext cx="18969900" cy="11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3000" b="1">
                <a:solidFill>
                  <a:srgbClr val="888888"/>
                </a:solidFill>
              </a:rPr>
              <a:t>Increase product offerings;  Real time disbursements mean options for emergency loans and supply chain financing, increasingly important with Covid-19. </a:t>
            </a:r>
            <a:endParaRPr sz="3000" b="1">
              <a:solidFill>
                <a:srgbClr val="888888"/>
              </a:solidFill>
            </a:endParaRPr>
          </a:p>
        </p:txBody>
      </p:sp>
      <p:sp>
        <p:nvSpPr>
          <p:cNvPr id="156" name="Google Shape;156;gafb77dce48_0_1"/>
          <p:cNvSpPr txBox="1"/>
          <p:nvPr/>
        </p:nvSpPr>
        <p:spPr>
          <a:xfrm>
            <a:off x="3242175" y="8430200"/>
            <a:ext cx="18973500" cy="11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3000" b="1">
                <a:solidFill>
                  <a:srgbClr val="888888"/>
                </a:solidFill>
              </a:rPr>
              <a:t>Increase convenience; Studies show that convenience for small deposits and withdrawals is a major driver of increased savings behavior.</a:t>
            </a:r>
            <a:endParaRPr sz="3000" b="1">
              <a:solidFill>
                <a:srgbClr val="888888"/>
              </a:solidFill>
            </a:endParaRPr>
          </a:p>
        </p:txBody>
      </p:sp>
      <p:pic>
        <p:nvPicPr>
          <p:cNvPr id="157" name="Google Shape;157;gafb77dce48_0_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959100" y="9881200"/>
            <a:ext cx="960575" cy="96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gafb77dce48_0_1"/>
          <p:cNvSpPr txBox="1"/>
          <p:nvPr/>
        </p:nvSpPr>
        <p:spPr>
          <a:xfrm>
            <a:off x="3245700" y="9878000"/>
            <a:ext cx="19122300" cy="11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rPr lang="en-US" sz="3000" b="1">
                <a:solidFill>
                  <a:srgbClr val="888888"/>
                </a:solidFill>
              </a:rPr>
              <a:t>Increase security.  Inclusion in the national real time payment system reduces the risk of predatory lending that comes with increases in digital channels.</a:t>
            </a:r>
            <a:endParaRPr sz="3000" b="1">
              <a:solidFill>
                <a:srgbClr val="888888"/>
              </a:solidFill>
            </a:endParaRPr>
          </a:p>
        </p:txBody>
      </p:sp>
      <p:pic>
        <p:nvPicPr>
          <p:cNvPr id="159" name="Google Shape;159;gafb77dce48_0_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035300" y="8506600"/>
            <a:ext cx="887375" cy="88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gafb77dce48_0_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2024085" y="11485175"/>
            <a:ext cx="887375" cy="88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b797cf3d12_0_127"/>
          <p:cNvSpPr txBox="1">
            <a:spLocks noGrp="1"/>
          </p:cNvSpPr>
          <p:nvPr>
            <p:ph type="title"/>
          </p:nvPr>
        </p:nvSpPr>
        <p:spPr>
          <a:xfrm>
            <a:off x="1663917" y="3038477"/>
            <a:ext cx="21052800" cy="164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Arial"/>
              <a:buNone/>
            </a:pPr>
            <a:r>
              <a:rPr lang="en-US" sz="7800"/>
              <a:t>Jobs to be done when connecting to a payment system</a:t>
            </a:r>
            <a:endParaRPr sz="7800"/>
          </a:p>
        </p:txBody>
      </p:sp>
      <p:sp>
        <p:nvSpPr>
          <p:cNvPr id="166" name="Google Shape;166;gb797cf3d12_0_127"/>
          <p:cNvSpPr txBox="1">
            <a:spLocks noGrp="1"/>
          </p:cNvSpPr>
          <p:nvPr>
            <p:ph type="sldNum" idx="12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sp>
        <p:nvSpPr>
          <p:cNvPr id="167" name="Google Shape;167;gb797cf3d12_0_127"/>
          <p:cNvSpPr txBox="1"/>
          <p:nvPr/>
        </p:nvSpPr>
        <p:spPr>
          <a:xfrm>
            <a:off x="1807900" y="5250125"/>
            <a:ext cx="6678600" cy="4674900"/>
          </a:xfrm>
          <a:prstGeom prst="rect">
            <a:avLst/>
          </a:prstGeom>
          <a:solidFill>
            <a:srgbClr val="4FC7E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Integration</a:t>
            </a:r>
            <a:endParaRPr sz="3600"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Establish secure and reliable connections between the DFSP and payment systems OR other DFSPs</a:t>
            </a:r>
            <a:endParaRPr sz="35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100" i="1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Manage certificates, connect APIs, translate data</a:t>
            </a:r>
            <a:endParaRPr sz="3100" i="1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37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68" name="Google Shape;168;gb797cf3d12_0_127"/>
          <p:cNvSpPr txBox="1"/>
          <p:nvPr/>
        </p:nvSpPr>
        <p:spPr>
          <a:xfrm>
            <a:off x="8995075" y="5250125"/>
            <a:ext cx="6678600" cy="4674900"/>
          </a:xfrm>
          <a:prstGeom prst="rect">
            <a:avLst/>
          </a:prstGeom>
          <a:solidFill>
            <a:srgbClr val="4FC7E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Business Operations </a:t>
            </a:r>
            <a:endParaRPr sz="3600"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Ensure the continued function of the payment integration so that it meets customers’ needs</a:t>
            </a:r>
            <a:endParaRPr sz="37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3100" i="1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Solve failures, deal with disputes, create reports, manage settlement </a:t>
            </a:r>
            <a:endParaRPr sz="37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69" name="Google Shape;169;gb797cf3d12_0_127"/>
          <p:cNvSpPr txBox="1"/>
          <p:nvPr/>
        </p:nvSpPr>
        <p:spPr>
          <a:xfrm>
            <a:off x="16182238" y="5250125"/>
            <a:ext cx="6678600" cy="4674900"/>
          </a:xfrm>
          <a:prstGeom prst="rect">
            <a:avLst/>
          </a:prstGeom>
          <a:solidFill>
            <a:srgbClr val="4FC7E7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Technical Operations</a:t>
            </a:r>
            <a:endParaRPr sz="3500" b="1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Maintain secure and reliable connections between the DFSP and payment systems OR other DFSPs</a:t>
            </a:r>
            <a:endParaRPr sz="35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3100" i="1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Monitor hardware, fix bugs, update systems, triage problems</a:t>
            </a:r>
            <a:endParaRPr sz="3500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sp>
        <p:nvSpPr>
          <p:cNvPr id="170" name="Google Shape;170;gb797cf3d12_0_127"/>
          <p:cNvSpPr txBox="1"/>
          <p:nvPr/>
        </p:nvSpPr>
        <p:spPr>
          <a:xfrm>
            <a:off x="5139487" y="10706878"/>
            <a:ext cx="14680200" cy="17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600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DFSPs need to consider all three “jobs” as they plan and implement their payment integration</a:t>
            </a:r>
            <a:endParaRPr sz="3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58BF9FB8CCC34FBE8AD4F42036DBFE" ma:contentTypeVersion="12" ma:contentTypeDescription="Create a new document." ma:contentTypeScope="" ma:versionID="376eaafc9cda259cab094e04ff1925af">
  <xsd:schema xmlns:xsd="http://www.w3.org/2001/XMLSchema" xmlns:xs="http://www.w3.org/2001/XMLSchema" xmlns:p="http://schemas.microsoft.com/office/2006/metadata/properties" xmlns:ns2="cbeaf6cb-3891-4d85-892b-81fd4971d3f5" xmlns:ns3="1e35d478-40be-4ebc-a01a-b8fbc2de31e2" targetNamespace="http://schemas.microsoft.com/office/2006/metadata/properties" ma:root="true" ma:fieldsID="1a6ac6d729d9fade36de0e7f49428892" ns2:_="" ns3:_="">
    <xsd:import namespace="cbeaf6cb-3891-4d85-892b-81fd4971d3f5"/>
    <xsd:import namespace="1e35d478-40be-4ebc-a01a-b8fbc2de31e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eaf6cb-3891-4d85-892b-81fd4971d3f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35d478-40be-4ebc-a01a-b8fbc2de31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1AF80DD-60B8-4E4C-85C1-1BF9F886175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beaf6cb-3891-4d85-892b-81fd4971d3f5"/>
    <ds:schemaRef ds:uri="1e35d478-40be-4ebc-a01a-b8fbc2de31e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562976F-4508-46FF-A3C9-4707FF9D270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2B74A1E-E6C9-4D4D-8035-388A56F5CCA8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1000</Words>
  <Application>Microsoft Office PowerPoint</Application>
  <PresentationFormat>Custom</PresentationFormat>
  <Paragraphs>102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Fira Sans Light</vt:lpstr>
      <vt:lpstr>Noto Sans Symbols</vt:lpstr>
      <vt:lpstr>Arial</vt:lpstr>
      <vt:lpstr>Calibri</vt:lpstr>
      <vt:lpstr>Fira Sans</vt:lpstr>
      <vt:lpstr>Office Theme</vt:lpstr>
      <vt:lpstr>Onboarding of MFIs &amp; SACCOs to the Tanzania Instant Payments System (TIPS)</vt:lpstr>
      <vt:lpstr>Agenda</vt:lpstr>
      <vt:lpstr>The Tanzanian Context</vt:lpstr>
      <vt:lpstr>Project Objectives: </vt:lpstr>
      <vt:lpstr>The Approach </vt:lpstr>
      <vt:lpstr>How do we make it happen:</vt:lpstr>
      <vt:lpstr>Insights on Capacity Building</vt:lpstr>
      <vt:lpstr>Objectives of Capacity Building activities </vt:lpstr>
      <vt:lpstr>Jobs to be done when connecting to a payment system</vt:lpstr>
      <vt:lpstr>Expected Outcomes</vt:lpstr>
      <vt:lpstr>Asante sana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Onboarding of MFIs &amp; SACCOs to the Tanzania Instant Payments System (TIPS)</dc:title>
  <dc:creator>Tudor Vedeanu</dc:creator>
  <cp:lastModifiedBy>Ivana Damjanov</cp:lastModifiedBy>
  <cp:revision>1</cp:revision>
  <dcterms:created xsi:type="dcterms:W3CDTF">2020-01-08T21:13:28Z</dcterms:created>
  <dcterms:modified xsi:type="dcterms:W3CDTF">2021-01-25T13:24:07Z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0x010100AB58BF9FB8CCC34FBE8AD4F42036DBFE</vt:lpwstr>
  </property>
</Properties>
</file>